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398"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97DCE45-74DA-4C9F-B2F0-59791ACF02B5}" type="slidenum">
              <a:rPr lang="en-US" smtClean="0"/>
              <a:t>‹Nº›</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29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F98E76-BF41-48C1-BBBF-6C4768E6EF00}"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CE45-74DA-4C9F-B2F0-59791ACF02B5}" type="slidenum">
              <a:rPr lang="en-US" smtClean="0"/>
              <a:t>‹Nº›</a:t>
            </a:fld>
            <a:endParaRPr lang="en-US"/>
          </a:p>
        </p:txBody>
      </p:sp>
    </p:spTree>
    <p:extLst>
      <p:ext uri="{BB962C8B-B14F-4D97-AF65-F5344CB8AC3E}">
        <p14:creationId xmlns:p14="http://schemas.microsoft.com/office/powerpoint/2010/main" val="368562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29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527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spTree>
    <p:extLst>
      <p:ext uri="{BB962C8B-B14F-4D97-AF65-F5344CB8AC3E}">
        <p14:creationId xmlns:p14="http://schemas.microsoft.com/office/powerpoint/2010/main" val="2070139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7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096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577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00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spTree>
    <p:extLst>
      <p:ext uri="{BB962C8B-B14F-4D97-AF65-F5344CB8AC3E}">
        <p14:creationId xmlns:p14="http://schemas.microsoft.com/office/powerpoint/2010/main" val="44441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2F98E76-BF41-48C1-BBBF-6C4768E6EF00}"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DCE45-74DA-4C9F-B2F0-59791ACF02B5}" type="slidenum">
              <a:rPr lang="en-US" smtClean="0"/>
              <a:t>‹Nº›</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798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2F98E76-BF41-48C1-BBBF-6C4768E6EF00}"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CE45-74DA-4C9F-B2F0-59791ACF02B5}" type="slidenum">
              <a:rPr lang="en-US" smtClean="0"/>
              <a:t>‹Nº›</a:t>
            </a:fld>
            <a:endParaRPr lang="en-US"/>
          </a:p>
        </p:txBody>
      </p:sp>
    </p:spTree>
    <p:extLst>
      <p:ext uri="{BB962C8B-B14F-4D97-AF65-F5344CB8AC3E}">
        <p14:creationId xmlns:p14="http://schemas.microsoft.com/office/powerpoint/2010/main" val="410936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2F98E76-BF41-48C1-BBBF-6C4768E6EF00}" type="datetimeFigureOut">
              <a:rPr lang="en-US" smtClean="0"/>
              <a:t>7/27/2019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DCE45-74DA-4C9F-B2F0-59791ACF02B5}" type="slidenum">
              <a:rPr lang="en-US" smtClean="0"/>
              <a:t>‹Nº›</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280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2F98E76-BF41-48C1-BBBF-6C4768E6EF00}" type="datetimeFigureOut">
              <a:rPr lang="en-US" smtClean="0"/>
              <a:t>7/27/2019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DCE45-74DA-4C9F-B2F0-59791ACF02B5}" type="slidenum">
              <a:rPr lang="en-US" smtClean="0"/>
              <a:t>‹Nº›</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9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98E76-BF41-48C1-BBBF-6C4768E6EF00}" type="datetimeFigureOut">
              <a:rPr lang="en-US" smtClean="0"/>
              <a:t>7/27/2019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DCE45-74DA-4C9F-B2F0-59791ACF02B5}" type="slidenum">
              <a:rPr lang="en-US" smtClean="0"/>
              <a:t>‹Nº›</a:t>
            </a:fld>
            <a:endParaRPr lang="en-US"/>
          </a:p>
        </p:txBody>
      </p:sp>
    </p:spTree>
    <p:extLst>
      <p:ext uri="{BB962C8B-B14F-4D97-AF65-F5344CB8AC3E}">
        <p14:creationId xmlns:p14="http://schemas.microsoft.com/office/powerpoint/2010/main" val="277471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F98E76-BF41-48C1-BBBF-6C4768E6EF00}"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CE45-74DA-4C9F-B2F0-59791ACF02B5}" type="slidenum">
              <a:rPr lang="en-US" smtClean="0"/>
              <a:t>‹Nº›</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08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2F98E76-BF41-48C1-BBBF-6C4768E6EF00}"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DCE45-74DA-4C9F-B2F0-59791ACF02B5}" type="slidenum">
              <a:rPr lang="en-US" smtClean="0"/>
              <a:t>‹Nº›</a:t>
            </a:fld>
            <a:endParaRPr lang="en-US"/>
          </a:p>
        </p:txBody>
      </p:sp>
    </p:spTree>
    <p:extLst>
      <p:ext uri="{BB962C8B-B14F-4D97-AF65-F5344CB8AC3E}">
        <p14:creationId xmlns:p14="http://schemas.microsoft.com/office/powerpoint/2010/main" val="286688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F98E76-BF41-48C1-BBBF-6C4768E6EF00}" type="datetimeFigureOut">
              <a:rPr lang="en-US" smtClean="0"/>
              <a:t>7/27/2019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7DCE45-74DA-4C9F-B2F0-59791ACF02B5}" type="slidenum">
              <a:rPr lang="en-US" smtClean="0"/>
              <a:t>‹Nº›</a:t>
            </a:fld>
            <a:endParaRPr lang="en-US"/>
          </a:p>
        </p:txBody>
      </p:sp>
    </p:spTree>
    <p:extLst>
      <p:ext uri="{BB962C8B-B14F-4D97-AF65-F5344CB8AC3E}">
        <p14:creationId xmlns:p14="http://schemas.microsoft.com/office/powerpoint/2010/main" val="2936751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SEMANA BIBLICA 2019</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Subtítulo 4"/>
          <p:cNvSpPr>
            <a:spLocks noGrp="1"/>
          </p:cNvSpPr>
          <p:nvPr>
            <p:ph type="subTitle" idx="1"/>
          </p:nvPr>
        </p:nvSpPr>
        <p:spPr/>
        <p:txBody>
          <a:bodyPr>
            <a:no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TEMA:</a:t>
            </a:r>
          </a:p>
          <a:p>
            <a:r>
              <a:rPr lang="en-US" sz="3600" b="1" dirty="0" smtClean="0">
                <a:latin typeface="Verdana" panose="020B0604030504040204" pitchFamily="34" charset="0"/>
                <a:ea typeface="Verdana" panose="020B0604030504040204" pitchFamily="34" charset="0"/>
                <a:cs typeface="Verdana" panose="020B0604030504040204" pitchFamily="34" charset="0"/>
              </a:rPr>
              <a:t>LA MISERICORDIA</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724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9141" y="762218"/>
            <a:ext cx="10690860" cy="5632311"/>
          </a:xfrm>
          <a:prstGeom prst="rect">
            <a:avLst/>
          </a:prstGeom>
        </p:spPr>
        <p:txBody>
          <a:bodyPr wrap="square">
            <a:spAutoFit/>
          </a:bodyPr>
          <a:lstStyle/>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Por eso, es importante recordar que, cuando surgió el texto de Mateo, el evangelio de Marcos ya existía. Entonces, si ya tenían el escrito de Marcos, ¿por qué necesitaban un nuevo texto? Quizás porque el evangelio de Marcos intenta responder a una pregunta que se hacían las comunidades: "¿Quién es Jesús de Nazaret y cómo seguirlo?" El evangelio de Mateo intenta responder a una nueva pregunta que se hacían en ese momento las comunidades: "¿Quién somos nosotros y cuál es nuestra misión?"</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Está claro que un texto grande como el evangelio de Mateo no surgió de la noche a la mañana. Pasó por un largo proceso de elaboración. Muchas personas participaron en este proceso.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Dieron su contribución y su opinión acerca de Jesús y de la misión de la comunidad. De esta manera, el texto se convirtió en un importante instrumento de catequesis para las comunidades cristianas de finales del siglo I.</a:t>
            </a:r>
            <a:endParaRPr lang="es-MX" dirty="0" smtClean="0">
              <a:effectLst/>
              <a:latin typeface="Verdana" panose="020B0604030504040204" pitchFamily="34" charset="0"/>
              <a:ea typeface="Verdana" panose="020B0604030504040204" pitchFamily="34" charset="0"/>
              <a:cs typeface="Verdana" panose="020B0604030504040204" pitchFamily="34" charset="0"/>
            </a:endParaRPr>
          </a:p>
          <a:p>
            <a:pPr marR="107950" algn="just">
              <a:spcAft>
                <a:spcPts val="0"/>
              </a:spcAft>
            </a:pPr>
            <a:endParaRPr lang="es-MX" dirty="0">
              <a:latin typeface="Verdana" panose="020B0604030504040204" pitchFamily="34" charset="0"/>
              <a:ea typeface="Verdana" panose="020B0604030504040204" pitchFamily="34" charset="0"/>
              <a:cs typeface="Verdana" panose="020B0604030504040204" pitchFamily="34" charset="0"/>
            </a:endParaRPr>
          </a:p>
          <a:p>
            <a:pPr marR="107950" algn="just"/>
            <a:r>
              <a:rPr lang="es-MX" dirty="0">
                <a:latin typeface="Verdana" panose="020B0604030504040204" pitchFamily="34" charset="0"/>
                <a:ea typeface="Verdana" panose="020B0604030504040204" pitchFamily="34" charset="0"/>
                <a:cs typeface="Verdana" panose="020B0604030504040204" pitchFamily="34" charset="0"/>
              </a:rPr>
              <a:t>Otra clave importante para quien va a estudiar y rezar el evangelio de Mateo es conocer el momento histórico y religioso por el que pasaban aquellas comunidades. Vivían una profunda crisis de identidad por causa de la reorganización del judaísmo que se inició después de la destrucción del templo de Jerusalén (70 d.C). Recibían presiones de todos los lados, tales como: ¿Continuidad o ruptura? </a:t>
            </a:r>
            <a:endParaRPr lang="en-US" dirty="0">
              <a:latin typeface="Verdana" panose="020B0604030504040204" pitchFamily="34" charset="0"/>
              <a:ea typeface="Verdana" panose="020B0604030504040204" pitchFamily="34" charset="0"/>
              <a:cs typeface="Verdana" panose="020B0604030504040204" pitchFamily="34" charset="0"/>
            </a:endParaRPr>
          </a:p>
          <a:p>
            <a:pPr marR="107950" algn="just">
              <a:spcAft>
                <a:spcPts val="0"/>
              </a:spcAft>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2282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8681" y="1866543"/>
            <a:ext cx="10425852" cy="2862322"/>
          </a:xfrm>
          <a:prstGeom prst="rect">
            <a:avLst/>
          </a:prstGeom>
        </p:spPr>
        <p:txBody>
          <a:bodyPr wrap="square">
            <a:spAutoFit/>
          </a:bodyPr>
          <a:lstStyle/>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Eran comunidades de judíos convertidos que buscaban vivir la universalidad del mensaje de Jesús. Por eso mismo se abrieron a los judíos helenizados y a los paganos, pero continuaban viviendo de acuerdo con las antiguas tradiciones judías.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Con la crisis y la reorganización del judaísmo, fueron obligadas a buscar un nuevo camino. Estaban viviendo un momento que exigía una definición entre continuidad o ruptura. Continuidad que muchas veces se confundía con la nostalgia de los tiempos antiguos, de las liturgias solemnes en el templo y de los sacrificios. Ruptura que exigía coraje para, en nombre de Jesús, hacer la travesía en busca de lo nuevo. ¿Qué hacer? ¿Para dónde ir?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468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3601" y="906257"/>
            <a:ext cx="10464801" cy="5078313"/>
          </a:xfrm>
          <a:prstGeom prst="rect">
            <a:avLst/>
          </a:prstGeom>
        </p:spPr>
        <p:txBody>
          <a:bodyPr wrap="square">
            <a:spAutoFit/>
          </a:bodyPr>
          <a:lstStyle/>
          <a:p>
            <a:pPr marR="107950"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¿Observancia o gratuidad?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Eran comunidades que estaban marcadas por el enfrentamiento con la sinagoga. Vivían el conflicto con la autoridad religiosa de los escribas y fariseos. Éstos insistían siempre en la observancia de la Ley y en el control de la comunidad por la sinagoga. Aquéllos eran minuciosos guardianes del cumplimiento de la Ley en sus mínimos detalles. Jesús había enseñado lo contrario. Decía que las comunidades debían superar la manera que tenían los fariseos de observar la Ley (Mt 5,20). Pero las autoridades presionaban para que las comunidades no cambiaran su manera de seguir las tradiciones legales. ¿A quién obedecer? ¿Qué hay que cumplir? ¿Qué es lo que salva, nuestra observancia o la gratuidad del don de Dios? ¿Volverá o no volverá el Hijo del Hombre? Fariseos y cristianos eran conscientes de que sobrevivieron por haber sabido leer los signos de los tiempos. Ambos se alejaron de los grupos más radicales en la lucha contra Roma.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Muchos huyeron de Jerusalén al otro lado del Jordán. Los fariseos y los cristianos no aceptaron la idea de que la lucha contra los romanos era el combate definitivo que anunciaba el Gran Día de Yavé, como decían los zelotas. Y ahora, ¿qué debían esperar para el futuro? ¿Qué camino se debía tomar?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6160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0534" y="1495783"/>
            <a:ext cx="10303934" cy="3970318"/>
          </a:xfrm>
          <a:prstGeom prst="rect">
            <a:avLst/>
          </a:prstGeom>
        </p:spPr>
        <p:txBody>
          <a:bodyPr wrap="square">
            <a:spAutoFit/>
          </a:bodyPr>
          <a:lstStyle/>
          <a:p>
            <a:pPr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El evangelio de Mateo</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El rechazo por parte del judaísmo puso en crisis las comunidades cristianas. Se sentían rechazadas por sus hermanos en la fe. Es dentro de este conflicto de identidad donde surge el evangelio de Mateo para reafirmar la certeza básica de la fe: Jesús de Nazaret es, de hecho, el Emmanuel, el Mesías de Dios. Esta certeza permitía afirmar que, en Jesús, Dios estaba con la comunidad hasta el fin de los tiempos (Mt 28,20). El evangelio fue escrito para las comunidades judeocristianas dispersas entre Galilea y Siria (Mt 4,13-16.24). Algunos creen que la redacción final se terminó en la gran ciudad de Antioquía, capital de la provincia romana de Siria.</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En este evangelio las comunidades judeocristianas encontraban una fuente de consuelo para el momento presente, una nueva manera de entender el pasado y una práctica que abría camino para un futuro con Dios: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1704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0229" y="696161"/>
            <a:ext cx="10649857" cy="5355312"/>
          </a:xfrm>
          <a:prstGeom prst="rect">
            <a:avLst/>
          </a:prstGeom>
        </p:spPr>
        <p:txBody>
          <a:bodyPr wrap="square">
            <a:spAutoFit/>
          </a:bodyPr>
          <a:lstStyle/>
          <a:p>
            <a:pPr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a) Un evangelio de "consolación"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Eran comunidades que estaban pasando por momentos difíciles. Vivían el drama de la expulsión de las sinagogas y de la persecución por parte de sus hermanos en la fe. El evangelio de Mateo nace para intentar animarlas en la vivencia del evangelio de Jesús. Reafirmando la fe de que Jesús era el Mesías, les daba garantía de que estaban en el camino verdadero y les ayudaba a superar el trauma de la ruptura con el judaísmo oficial.</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b) Un evangelio de "revelación"</a:t>
            </a: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El texto muestra con claridad el papel de Jesús como aquel que vino a cumplir toda la Escritura. Seleccionando más de 30 pasajes del Antiguo Testamento, Mateo presenta a Jesús como el nuevo Moisés. Él es el que revela la verdadera Ley, punto culminante de toda la historia del pueblo de Dios. Las comunidades continuaban el mismo camino iniciado por Abrahán. Ellas también eran pueblo de Dios.</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c) Un evangelio que pide una "nueva práctica"</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Las comunidades deben buscar la verdadera justicia. Una justicia que viene de Dios y que debe ser mayor que la justicia que practican los fariseos. Jesús es el verdadero maestro de la justicia. Enseña que la práctica del amor es el mayor de los mandamientos. Las comunidades deben revelar esta novedad practicando las palabras de Jesús.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7144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1" y="723386"/>
            <a:ext cx="10472056" cy="5355312"/>
          </a:xfrm>
          <a:prstGeom prst="rect">
            <a:avLst/>
          </a:prstGeom>
        </p:spPr>
        <p:txBody>
          <a:bodyPr wrap="square">
            <a:spAutoFit/>
          </a:bodyPr>
          <a:lstStyle/>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De esta forma, el evangelio de Mateo muestra que las comunidades vencieron la tentación de cerrarse en sí mismas.</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También muestra que es posible la travesía por encima de todas las divergencias. Las comunidades no se encerraron en sí mismas, sino que se identificaron con la sal de la tierra y la luz del mundo. Descubrieron que su misión era la apertura a todos los pueblos. Querían llevarles la Buena Noticia de su experiencia de Dios, recibida de Jesús, a saber, que Dios es Padre, Abba.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Él está en medio de nosotros. Todos somos hermanos y hermanas. No podemos excluir a nadie, especialmente a los pequeños.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Debemos ser como levadura en la masa que, actuando en silencio y desapareciendo en la propia masa, permite que ésta fermente totalmente.</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De esta forma, el evangelio de Mateo completa un cuadro junto con los otros dos evangelios más parecidos a él. El evangelio de Marcos, más antiguo, quiere responder a la pregunta: "¿Quién es Jesús?" Más tarde, las comunidades de Mateo retoman el evangelio de Marcos y lo releen y amplían dentro de una nueva perspectiva. Mateo quiere responder a la pregunta: "¿Quiénes somos nosotros? ¿Cuál es nuestra misión?" De la misma forma y en esta misma época el evangelio de Marcos fue releído y ampliado por las comunidades de Lucas. En un escrito dirigido a Teófilo, Lucas quiere mostrar el camino a todas las personas que quieren ser "amigos o amigas de Dios".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6330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22867" y="1179481"/>
            <a:ext cx="10295466" cy="4247317"/>
          </a:xfrm>
          <a:prstGeom prst="rect">
            <a:avLst/>
          </a:prstGeom>
        </p:spPr>
        <p:txBody>
          <a:bodyPr wrap="square">
            <a:spAutoFit/>
          </a:bodyPr>
          <a:lstStyle/>
          <a:p>
            <a:pPr algn="just">
              <a:spcAft>
                <a:spcPts val="0"/>
              </a:spcAft>
            </a:pPr>
            <a:r>
              <a:rPr lang="es-MX" b="1" dirty="0" smtClean="0">
                <a:effectLst/>
                <a:latin typeface="Verdana" panose="020B0604030504040204" pitchFamily="34" charset="0"/>
                <a:ea typeface="Calibri" panose="020F0502020204030204" pitchFamily="34" charset="0"/>
                <a:cs typeface="Times New Roman" panose="02020603050405020304" pitchFamily="18" charset="0"/>
              </a:rPr>
              <a:t>Estructura del evangelio de Mateo</a:t>
            </a:r>
            <a:endParaRPr lang="en-US" dirty="0" smtClean="0">
              <a:effectLst/>
              <a:latin typeface="Times New Roman" panose="02020603050405020304" pitchFamily="18" charset="0"/>
              <a:ea typeface="Times New Roman" panose="02020603050405020304" pitchFamily="18" charset="0"/>
            </a:endParaRPr>
          </a:p>
          <a:p>
            <a:pPr marL="21590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El evangelio de Mateo tiene un hilo conductor: Jesús es el Emmanuel (Mt 1,23). Él es la certeza de que Dios está en medio de nosotros (Mt 18,20; 28,20) hasta el fin de los tiempos (Mt28,20). Dentro de esta afirmación, en un conjunto literario bien definido y organizado, Mateo desarrolla cinco libros menores como si fuesen el conjunto de la nueva Ley. Cada libro tiene una parte narrativa que cuenta las actividades y la práctica de Jesús y una parte discursiva que reúne las palabras de Jesús en bloques catequéticos sobre el reino de los cielos.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r>
              <a:rPr lang="es-MX" dirty="0" smtClean="0">
                <a:effectLst/>
                <a:latin typeface="Verdana" panose="020B0604030504040204" pitchFamily="34" charset="0"/>
                <a:ea typeface="Calibri" panose="020F0502020204030204" pitchFamily="34" charset="0"/>
                <a:cs typeface="Times New Roman" panose="02020603050405020304" pitchFamily="18" charset="0"/>
              </a:rPr>
              <a:t>De esta forma Mateo muestra a Jesús como un profeta que es más que Moisés. Él también tiene autoridad no sólo para cumplir la Ley, sino para llevarla a plenitud. Estos cinco libros tienen la envoltura de una introducción, que presenta a Jesús como el nuevo legislador, y una conclusión, que describe la promulgación de la nueva ley en la pasión, muerte y resurrección. Forman así un conjunto perfecto de siete libros: </a:t>
            </a:r>
            <a:endParaRPr lang="en-US" dirty="0"/>
          </a:p>
        </p:txBody>
      </p:sp>
    </p:spTree>
    <p:extLst>
      <p:ext uri="{BB962C8B-B14F-4D97-AF65-F5344CB8AC3E}">
        <p14:creationId xmlns:p14="http://schemas.microsoft.com/office/powerpoint/2010/main" val="15639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6667" y="602872"/>
            <a:ext cx="10625665" cy="5632311"/>
          </a:xfrm>
          <a:prstGeom prst="rect">
            <a:avLst/>
          </a:prstGeom>
        </p:spPr>
        <p:txBody>
          <a:bodyPr wrap="square">
            <a:spAutoFit/>
          </a:bodyPr>
          <a:lstStyle/>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I. Presentación del nuevo legislador: origen y nacimiento de Jesús (Mt 1-2).</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II. Libro primero: la justicia del reino de Dios (3-7)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Narración: La práctica de Jesús inaugura el Reino (3-4).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Discurso: El Sermón del Monte: las condiciones para entrar en el Reino (5-7)</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III. Libro segundo: una justicia que libera a los pobres (8-10)</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Narración: Los milagros como signos del Reino (8-9)</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Discurso: El Sermón de la Misión: cómo anunciar el Reino (10)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IV. Libro tercero: la justicia del Reino provoca conflictos (11,1-13,52)</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Narración: Las reacciones ante la práctica de Jesús (11-12)</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Discurso: El Sermón de las parábolas: el misterio del Reino (13,1-52)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V. Libro cuarto: el nuevo pueblo de Dios (13,53-18,34)</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Narración: El seguimiento de Jesús (13,53-17,27)</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Discurso: El Sermón de la comunidad: vivir la propuesta del Reino en comunidad (18,1-34)</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VI. Libro quinto: la venida definitiva del Reino (19-25)</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Narración: El reino de Dios es para todos (19-23)</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Discurso: El Sermón de la vigilancia: la llegada definitiva del Reino (24-25)</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VII. Promulgación de la nueva ley: la Pascua definitiva de Jesús (26-28)</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El nuevo Cordero Pascual: la pasión y muerte de Jesús (26,1-27,56)</a:t>
            </a:r>
            <a:endParaRPr lang="en-US" dirty="0" smtClean="0">
              <a:effectLst/>
              <a:latin typeface="Times New Roman" panose="02020603050405020304" pitchFamily="18" charset="0"/>
              <a:ea typeface="Times New Roman" panose="02020603050405020304" pitchFamily="18" charset="0"/>
            </a:endParaRPr>
          </a:p>
          <a:p>
            <a:pPr marR="36195"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La Resurrección de Jesús: Él está en medio de nosotros (27,57-28,20)</a:t>
            </a:r>
            <a:endParaRPr lang="en-US"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139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17846" y="744064"/>
            <a:ext cx="10912979" cy="5413598"/>
          </a:xfrm>
          <a:prstGeom prst="rect">
            <a:avLst/>
          </a:prstGeom>
        </p:spPr>
        <p:txBody>
          <a:bodyPr wrap="square">
            <a:spAutoFit/>
          </a:bodyPr>
          <a:lstStyle/>
          <a:p>
            <a:pPr marR="179705" algn="just">
              <a:lnSpc>
                <a:spcPct val="107000"/>
              </a:lnSpc>
              <a:spcAft>
                <a:spcPts val="800"/>
              </a:spcAft>
            </a:pPr>
            <a:r>
              <a:rPr lang="es-MX" sz="2400" b="1" dirty="0" smtClean="0">
                <a:effectLst/>
                <a:latin typeface="Verdana" panose="020B0604030504040204" pitchFamily="34" charset="0"/>
                <a:ea typeface="Calibri" panose="020F0502020204030204" pitchFamily="34" charset="0"/>
                <a:cs typeface="Times New Roman" panose="02020603050405020304" pitchFamily="18" charset="0"/>
              </a:rPr>
              <a:t>Presentación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79705" algn="just">
              <a:lnSpc>
                <a:spcPct val="107000"/>
              </a:lnSpc>
              <a:spcAft>
                <a:spcPts val="800"/>
              </a:spcAft>
            </a:pPr>
            <a:r>
              <a:rPr lang="es-MX" sz="2400" b="1" dirty="0" smtClean="0">
                <a:effectLst/>
                <a:latin typeface="Verdana" panose="020B0604030504040204" pitchFamily="34" charset="0"/>
                <a:ea typeface="Calibri" panose="020F0502020204030204" pitchFamily="34" charset="0"/>
                <a:cs typeface="Times New Roman" panose="02020603050405020304" pitchFamily="18" charset="0"/>
              </a:rPr>
              <a:t>La travesía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R="179705" algn="just">
              <a:lnSpc>
                <a:spcPct val="107000"/>
              </a:lnSpc>
              <a:spcAft>
                <a:spcPts val="800"/>
              </a:spcAft>
            </a:pPr>
            <a:r>
              <a:rPr lang="es-MX" sz="2400" dirty="0" smtClean="0">
                <a:effectLst/>
                <a:latin typeface="Verdana" panose="020B0604030504040204" pitchFamily="34" charset="0"/>
                <a:ea typeface="Calibri" panose="020F0502020204030204" pitchFamily="34" charset="0"/>
                <a:cs typeface="Times New Roman" panose="02020603050405020304" pitchFamily="18" charset="0"/>
              </a:rPr>
              <a:t>Es lo que vivieron los discípulos de Jesús cuando les mandó pasar al otro lado del mar. Travesía hecha en la oscuridad de la noche, remando contra el viento. Es lo que estaban viviendo las comunidades a las que Mateo escribe su evangelio. Travesía es pasar de creerse justificado por presentar sacrificios de animales a Dios a practicar la misericordia con el hermano. Es lo que también muchos de nosotros estamos viviendo. Travesía llena de incertidumbres, en busca de nuevos horizontes. La Buena Noticia de Jesús, transmitida por Mateo, es una luz que viene de Dios para ayudarnos en la travesía y recrear, entre nosotros, la comunidad que Jesús soñó como muestra del Reino de Dios.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95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9480" y="604930"/>
            <a:ext cx="10878796" cy="1938992"/>
          </a:xfrm>
          <a:prstGeom prst="rect">
            <a:avLst/>
          </a:prstGeom>
        </p:spPr>
        <p:txBody>
          <a:bodyPr wrap="square">
            <a:spAutoFit/>
          </a:bodyPr>
          <a:lstStyle/>
          <a:p>
            <a:pPr algn="just"/>
            <a:r>
              <a:rPr lang="es-MX" sz="2000" b="1" dirty="0">
                <a:latin typeface="Verdana" panose="020B0604030504040204" pitchFamily="34" charset="0"/>
                <a:ea typeface="Verdana" panose="020B0604030504040204" pitchFamily="34" charset="0"/>
                <a:cs typeface="Verdana" panose="020B0604030504040204" pitchFamily="34" charset="0"/>
              </a:rPr>
              <a:t>El barco</a:t>
            </a:r>
            <a:r>
              <a:rPr lang="es-MX" sz="2000" dirty="0">
                <a:latin typeface="Verdana" panose="020B0604030504040204" pitchFamily="34" charset="0"/>
                <a:ea typeface="Verdana" panose="020B0604030504040204" pitchFamily="34" charset="0"/>
                <a:cs typeface="Verdana" panose="020B0604030504040204" pitchFamily="34" charset="0"/>
              </a:rPr>
              <a:t> </a:t>
            </a:r>
            <a:endParaRPr lang="en-US" sz="2000" dirty="0">
              <a:latin typeface="Verdana" panose="020B0604030504040204" pitchFamily="34" charset="0"/>
              <a:ea typeface="Verdana" panose="020B0604030504040204" pitchFamily="34" charset="0"/>
              <a:cs typeface="Verdana" panose="020B0604030504040204" pitchFamily="34" charset="0"/>
            </a:endParaRPr>
          </a:p>
          <a:p>
            <a:pPr algn="just"/>
            <a:r>
              <a:rPr lang="es-MX" sz="2000" dirty="0">
                <a:latin typeface="Verdana" panose="020B0604030504040204" pitchFamily="34" charset="0"/>
                <a:ea typeface="Verdana" panose="020B0604030504040204" pitchFamily="34" charset="0"/>
                <a:cs typeface="Verdana" panose="020B0604030504040204" pitchFamily="34" charset="0"/>
              </a:rPr>
              <a:t>Este libro tiene dos partes. La primera nos ofrece una clave para leer todo el evangelio de Mateo. Con ella se abre la puerta. La segunda tiene una serie de 5 encuentros bíblicos sobre el mismo evangelio que nos ayudaran a ir conociendo cómo enseñó Jesús a practicar la misericordia como un valor que agrada a Dios y que se proyecta en el hermano.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ángulo 2"/>
          <p:cNvSpPr/>
          <p:nvPr/>
        </p:nvSpPr>
        <p:spPr>
          <a:xfrm>
            <a:off x="675118" y="2627070"/>
            <a:ext cx="10878796" cy="3477875"/>
          </a:xfrm>
          <a:prstGeom prst="rect">
            <a:avLst/>
          </a:prstGeom>
        </p:spPr>
        <p:txBody>
          <a:bodyPr wrap="square">
            <a:spAutoFit/>
          </a:bodyPr>
          <a:lstStyle/>
          <a:p>
            <a:pPr algn="just"/>
            <a:r>
              <a:rPr lang="es-MX" sz="2000" b="1" dirty="0">
                <a:latin typeface="Verdana" panose="020B0604030504040204" pitchFamily="34" charset="0"/>
                <a:ea typeface="Verdana" panose="020B0604030504040204" pitchFamily="34" charset="0"/>
                <a:cs typeface="Verdana" panose="020B0604030504040204" pitchFamily="34" charset="0"/>
              </a:rPr>
              <a:t>Los </a:t>
            </a:r>
            <a:r>
              <a:rPr lang="es-MX" sz="2000" b="1" dirty="0" smtClean="0">
                <a:latin typeface="Verdana" panose="020B0604030504040204" pitchFamily="34" charset="0"/>
                <a:ea typeface="Verdana" panose="020B0604030504040204" pitchFamily="34" charset="0"/>
                <a:cs typeface="Verdana" panose="020B0604030504040204" pitchFamily="34" charset="0"/>
              </a:rPr>
              <a:t>remos</a:t>
            </a: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just"/>
            <a:r>
              <a:rPr lang="es-MX" sz="2000" dirty="0">
                <a:latin typeface="Verdana" panose="020B0604030504040204" pitchFamily="34" charset="0"/>
                <a:ea typeface="Verdana" panose="020B0604030504040204" pitchFamily="34" charset="0"/>
                <a:cs typeface="Verdana" panose="020B0604030504040204" pitchFamily="34" charset="0"/>
              </a:rPr>
              <a:t>Cada encuentro tiene la misma división, el mismo esquema. Primero se mira la situación del grupo o de la comunidad. Después se invita a mirar la práctica de Jesús. Al final se termina celebrando la vida de la comunidad. Todo está centrado en torno a la comunidad. Mateo hacía lo mismo. Al escribir su evangelio tenía presente la situación difícil de las comunidades. Describía la práctica de Jesús como modelo y norma para la vida en comunidad. Su deseo era incentivar a las comunidades a no desanimarse y a continuar en la difícil travesía, para que la Buena Noticia del Reino pudiera brillar en todos los pueblos. A su vez, las comunidades leían y meditaban el texto de Mateo en sus encuentros de catequesis y en sus celebraciones.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5676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9257" y="655314"/>
            <a:ext cx="10613877" cy="5546455"/>
          </a:xfrm>
          <a:prstGeom prst="rect">
            <a:avLst/>
          </a:prstGeom>
        </p:spPr>
        <p:txBody>
          <a:bodyPr wrap="square">
            <a:spAutoFit/>
          </a:bodyPr>
          <a:lstStyle/>
          <a:p>
            <a:pPr algn="just">
              <a:lnSpc>
                <a:spcPct val="107000"/>
              </a:lnSpc>
              <a:spcAft>
                <a:spcPts val="800"/>
              </a:spcAft>
            </a:pPr>
            <a:r>
              <a:rPr lang="es-MX" sz="2400" dirty="0" smtClean="0">
                <a:effectLst/>
                <a:latin typeface="Verdana" panose="020B0604030504040204" pitchFamily="34" charset="0"/>
                <a:ea typeface="Calibri" panose="020F0502020204030204" pitchFamily="34" charset="0"/>
                <a:cs typeface="Times New Roman" panose="02020603050405020304" pitchFamily="18" charset="0"/>
              </a:rPr>
              <a:t>Será muy oportuno, sobre todo para los expositores o facilitadores, de esta semana bíblica ahondar en el evangelio de San Mateo, ya que estas reflexiones han sido tomadas de este evangelio tratando de descubrir al Dios de la Misericordia y propiciar un encuentro personal con Cristo a través de la Semana Bíblica. Aquí presentamos una breve introducción al evangelio de San Mateo, antes de iniciar con los temas de la Semana Bíblica.</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2400" dirty="0" smtClean="0">
                <a:effectLst/>
                <a:latin typeface="Verdana" panose="020B0604030504040204" pitchFamily="34" charset="0"/>
                <a:ea typeface="Calibri" panose="020F0502020204030204" pitchFamily="34" charset="0"/>
                <a:cs typeface="Times New Roman" panose="02020603050405020304" pitchFamily="18" charset="0"/>
              </a:rPr>
              <a:t>También hay que tener en cuenta que en la 7ª Asamblea Diocesana de Pastoral se eligió como valor del reino que inspire las acciones a realizar en la vida pastoral de nuestra diócesis el de la Misericordia es por eso que se ha querido preparar la Semana Bíblica de 2019 con el tema de la Misericordia. Esperemos que estos temas contribuyan a interiorizar este valor en nuestra vida personal y comunitaria.</a:t>
            </a:r>
            <a:endParaRPr lang="en-US" sz="2400" dirty="0"/>
          </a:p>
        </p:txBody>
      </p:sp>
    </p:spTree>
    <p:extLst>
      <p:ext uri="{BB962C8B-B14F-4D97-AF65-F5344CB8AC3E}">
        <p14:creationId xmlns:p14="http://schemas.microsoft.com/office/powerpoint/2010/main" val="299569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0467" y="583772"/>
            <a:ext cx="10659533" cy="5632311"/>
          </a:xfrm>
          <a:prstGeom prst="rect">
            <a:avLst/>
          </a:prstGeom>
        </p:spPr>
        <p:txBody>
          <a:bodyPr wrap="square">
            <a:spAutoFit/>
          </a:bodyPr>
          <a:lstStyle/>
          <a:p>
            <a:pPr algn="just">
              <a:spcAft>
                <a:spcPts val="0"/>
              </a:spcAft>
            </a:pPr>
            <a:r>
              <a:rPr lang="es-MX" sz="2000" b="1" dirty="0" smtClean="0">
                <a:effectLst/>
                <a:latin typeface="Verdana" panose="020B0604030504040204" pitchFamily="34" charset="0"/>
                <a:ea typeface="Verdana" panose="020B0604030504040204" pitchFamily="34" charset="0"/>
                <a:cs typeface="Verdana" panose="020B0604030504040204" pitchFamily="34" charset="0"/>
              </a:rPr>
              <a:t>INTRODUCCIÓN</a:t>
            </a:r>
            <a:endParaRPr lang="en-US" sz="2000" b="1" dirty="0" smtClean="0">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MX" sz="2000" b="1" dirty="0" smtClean="0">
                <a:effectLst/>
                <a:latin typeface="Verdana" panose="020B0604030504040204" pitchFamily="34" charset="0"/>
                <a:ea typeface="Verdana" panose="020B0604030504040204" pitchFamily="34" charset="0"/>
                <a:cs typeface="Verdana" panose="020B0604030504040204" pitchFamily="34" charset="0"/>
              </a:rPr>
              <a:t>AL EVANGELIO DE MATEO</a:t>
            </a:r>
            <a:endParaRPr lang="en-US" sz="2000" b="1" dirty="0" smtClean="0">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MX" sz="2000" dirty="0" smtClean="0">
                <a:effectLst/>
                <a:latin typeface="Verdana" panose="020B0604030504040204" pitchFamily="34" charset="0"/>
                <a:ea typeface="Verdana" panose="020B0604030504040204" pitchFamily="34" charset="0"/>
                <a:cs typeface="Verdana" panose="020B0604030504040204" pitchFamily="34" charset="0"/>
              </a:rPr>
              <a:t>Este subsidio pretende ayudar a las comunidades a estudiar y a profundizar el evangelio de Mateo. Lo haremos a través de  encuentros bíblicos. Cada vez más están creciendo los grupos bíblicos, reuniendo a personas que buscan ser fieles al mensaje de Jesús de Nazaret. La reflexión comunitaria del texto del evangelio es un ejercicio de lectura orante y militante, reveladora de la presencia de Dios en medio de nosotros. Dios, caminando con nosotros en esta travesía, nos ayuda a descubrir la práctica que nos lleva a la verdadera justicia.</a:t>
            </a:r>
            <a:endParaRPr lang="en-US" sz="2000" dirty="0" smtClean="0">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MX" sz="2000" dirty="0" smtClean="0">
                <a:effectLst/>
                <a:latin typeface="Verdana" panose="020B0604030504040204" pitchFamily="34" charset="0"/>
                <a:ea typeface="Verdana" panose="020B0604030504040204" pitchFamily="34" charset="0"/>
                <a:cs typeface="Verdana" panose="020B0604030504040204" pitchFamily="34" charset="0"/>
              </a:rPr>
              <a:t>El evangelio de Mateo justamente fue escrito para reafirmar esta certeza siempre presente en el pueblo de la Biblia: Dios es Emmanuel (Mt 1,23; 28,20). Mateo nos revela un Dios fiel a sus promesas, y que está siempre con nosotros. De nuevo quiere afirmar esta antigua certeza diciendo que, en Jesús de Nazaret, Dios continúa caminando con nosotros. ¡Él está, porque siempre estuvo, en medio de nosotros! Así, cada grupo que se reúne para estudiar y rezar la Palabra de Dios se convierte, por este gesto, en signo de la presencia de Dios allí donde Dios lo colocó: en la familia, en la calle, en la comunidad, en el barrio, en fin, en medio de toda la humanidad.</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57678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4267" y="588058"/>
            <a:ext cx="10735733" cy="5793894"/>
          </a:xfrm>
          <a:prstGeom prst="rect">
            <a:avLst/>
          </a:prstGeom>
        </p:spPr>
        <p:txBody>
          <a:bodyPr wrap="square">
            <a:spAutoFit/>
          </a:bodyPr>
          <a:lstStyle/>
          <a:p>
            <a:pPr algn="just">
              <a:spcAft>
                <a:spcPts val="0"/>
              </a:spcAft>
            </a:pPr>
            <a:r>
              <a:rPr lang="es-MX" sz="1950" dirty="0" smtClean="0">
                <a:effectLst/>
                <a:latin typeface="Verdana" panose="020B0604030504040204" pitchFamily="34" charset="0"/>
                <a:ea typeface="Verdana" panose="020B0604030504040204" pitchFamily="34" charset="0"/>
                <a:cs typeface="Verdana" panose="020B0604030504040204" pitchFamily="34" charset="0"/>
              </a:rPr>
              <a:t>¿Quién fue san Mateo? </a:t>
            </a:r>
            <a:endParaRPr lang="en-US" sz="1950" dirty="0" smtClean="0">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MX" sz="1950" dirty="0" smtClean="0">
                <a:effectLst/>
                <a:latin typeface="Verdana" panose="020B0604030504040204" pitchFamily="34" charset="0"/>
                <a:ea typeface="Verdana" panose="020B0604030504040204" pitchFamily="34" charset="0"/>
                <a:cs typeface="Verdana" panose="020B0604030504040204" pitchFamily="34" charset="0"/>
              </a:rPr>
              <a:t>El nombre de Mateo es muy conocido en los propios evangelios. Está presente en todas las listas de apóstoles que aparecen en el Nuevo Testamento (Mt 10,3; Mc 3,18; Lc 6,15; Hch1,13). Pero, según parece, su nombre era Leví, hijo de Alfeo (Mc 2,14). Era publicano, esto es, cobrador de impuestos al servicio del Imperio romano (Mt 9,9). Este Leví recibe la llamada de Jesús. Contento con esta llamada, reúne a sus amigos y compañeros de trabajo en una gran fiesta en su casa de Cafarnaúm (Mt 9,10).</a:t>
            </a:r>
            <a:endParaRPr lang="en-US" sz="1950" dirty="0" smtClean="0">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MX" sz="1950" dirty="0" smtClean="0">
                <a:effectLst/>
                <a:latin typeface="Verdana" panose="020B0604030504040204" pitchFamily="34" charset="0"/>
                <a:ea typeface="Verdana" panose="020B0604030504040204" pitchFamily="34" charset="0"/>
                <a:cs typeface="Verdana" panose="020B0604030504040204" pitchFamily="34" charset="0"/>
              </a:rPr>
              <a:t>Probablemente, como era su costumbre, Jesús cambió el nombre de Leví por Mateo. Este nombre significa "aquel que fue dado por Dios". De esta forma "Mateo", el publicano despreciado, es "don de Dios". Aquí tenemos una clave de lectura muy importante para leer el libro. </a:t>
            </a:r>
          </a:p>
          <a:p>
            <a:pPr algn="just"/>
            <a:r>
              <a:rPr lang="es-MX" sz="1950" dirty="0">
                <a:latin typeface="Verdana" panose="020B0604030504040204" pitchFamily="34" charset="0"/>
                <a:ea typeface="Verdana" panose="020B0604030504040204" pitchFamily="34" charset="0"/>
                <a:cs typeface="Verdana" panose="020B0604030504040204" pitchFamily="34" charset="0"/>
              </a:rPr>
              <a:t>Los lectores que se acercan al evangelio de Mateo deben ser conscientes de que cada persona es "don de Dios". Por lo tanto, nadie puede ser despreciado, humillado o maltratado. Sobre todo los pequeños (Mt 18,10.14), pues con éstos Jesús se identificó. Por eso, la verdadera presencia de Dios se debe encontrar en medio de los pequeños y sencillos (Mt 11,25-26; 25,40). La comunidad es de los pequeños. El texto del evangelio nos recuerda que estos "Mateos" nos indican el camino hacia Dios</a:t>
            </a:r>
            <a:r>
              <a:rPr lang="es-MX" sz="1950" dirty="0" smtClean="0">
                <a:latin typeface="Verdana" panose="020B0604030504040204" pitchFamily="34" charset="0"/>
                <a:ea typeface="Verdana" panose="020B0604030504040204" pitchFamily="34" charset="0"/>
                <a:cs typeface="Verdana" panose="020B0604030504040204" pitchFamily="34" charset="0"/>
              </a:rPr>
              <a:t>.</a:t>
            </a:r>
            <a:endParaRPr lang="en-US" sz="19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5769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9602" y="609830"/>
            <a:ext cx="10947398" cy="5909310"/>
          </a:xfrm>
          <a:prstGeom prst="rect">
            <a:avLst/>
          </a:prstGeom>
        </p:spPr>
        <p:txBody>
          <a:bodyPr wrap="square">
            <a:spAutoFit/>
          </a:bodyPr>
          <a:lstStyle/>
          <a:p>
            <a:pPr algn="just">
              <a:spcAft>
                <a:spcPts val="0"/>
              </a:spcAft>
            </a:pPr>
            <a:r>
              <a:rPr lang="es-MX" b="1" dirty="0" smtClean="0">
                <a:effectLst/>
                <a:latin typeface="Verdana" panose="020B0604030504040204" pitchFamily="34" charset="0"/>
                <a:ea typeface="Verdana" panose="020B0604030504040204" pitchFamily="34" charset="0"/>
                <a:cs typeface="Verdana" panose="020B0604030504040204" pitchFamily="34" charset="0"/>
              </a:rPr>
              <a:t>Época en que fue escrito el evangelio </a:t>
            </a:r>
            <a:endParaRPr lang="en-US" dirty="0" smtClean="0">
              <a:effectLst/>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MX" dirty="0" smtClean="0">
                <a:effectLst/>
                <a:latin typeface="Verdana" panose="020B0604030504040204" pitchFamily="34" charset="0"/>
                <a:ea typeface="Verdana" panose="020B0604030504040204" pitchFamily="34" charset="0"/>
                <a:cs typeface="Verdana" panose="020B0604030504040204" pitchFamily="34" charset="0"/>
              </a:rPr>
              <a:t>En el año 66 d.C. los judíos de Palestina se rebelaron contra la ocupación romana. La guerra entre los judíos y el Imperio romano acabó por el año 73 d.C, cuando la imponente fortaleza de Masada cayó en manos de los romanos. Entonces cesó toda la lucha. La tierra estaba arrasada. Jerusalén era un montón de ruinas; el templo, completamente destruido, ni siquiera servía para el culto. Los sacrificios terminaron. Todos los grupos judíos que tuvieron importante actuación política y religiosa en la época de Jesús, como los saduceos, los zelotas o los esenios, habían desaparecido. El único grupo que permaneció organizado fue el de los fariseos, agrupados en torno a las sinagogas. También existían las comunidades judías de la diáspora, en ciudades fuera de Palestina y extendidas por todo el Imperio romano. En este ambiente caminaban las comunidades que seguían a Jesús de Nazaret.</a:t>
            </a:r>
            <a:endParaRPr lang="es-MX" b="1" dirty="0">
              <a:latin typeface="Verdana" panose="020B0604030504040204" pitchFamily="34" charset="0"/>
              <a:ea typeface="Verdana" panose="020B0604030504040204" pitchFamily="34" charset="0"/>
              <a:cs typeface="Verdana" panose="020B0604030504040204" pitchFamily="34" charset="0"/>
            </a:endParaRPr>
          </a:p>
          <a:p>
            <a:pPr algn="just"/>
            <a:r>
              <a:rPr lang="es-MX" dirty="0">
                <a:latin typeface="Verdana" panose="020B0604030504040204" pitchFamily="34" charset="0"/>
                <a:ea typeface="Verdana" panose="020B0604030504040204" pitchFamily="34" charset="0"/>
                <a:cs typeface="Verdana" panose="020B0604030504040204" pitchFamily="34" charset="0"/>
              </a:rPr>
              <a:t>Algunos años más tarde, los fariseos, los escribas y los líderes que quedaron del antiguo Sanedrín han organizado, en la ciudad llamada </a:t>
            </a:r>
            <a:r>
              <a:rPr lang="es-MX" dirty="0" err="1">
                <a:latin typeface="Verdana" panose="020B0604030504040204" pitchFamily="34" charset="0"/>
                <a:ea typeface="Verdana" panose="020B0604030504040204" pitchFamily="34" charset="0"/>
                <a:cs typeface="Verdana" panose="020B0604030504040204" pitchFamily="34" charset="0"/>
              </a:rPr>
              <a:t>Jamnia</a:t>
            </a:r>
            <a:r>
              <a:rPr lang="es-MX" dirty="0">
                <a:latin typeface="Verdana" panose="020B0604030504040204" pitchFamily="34" charset="0"/>
                <a:ea typeface="Verdana" panose="020B0604030504040204" pitchFamily="34" charset="0"/>
                <a:cs typeface="Verdana" panose="020B0604030504040204" pitchFamily="34" charset="0"/>
              </a:rPr>
              <a:t>, una escuela rabínica donde se enseñaba la Ley. Con el paso del tiempo, esta escuela se ha convertido en el centro más importante del judaísmo. Allí también se inició el proceso de reorganización de la religión de Israel ante el desafío que suponía la destrucción del templo. Como el templo estaba destruido, la religión no podía ya estar volcada en los sacrificios y holocaustos. En lugar de este culto centrado en los sacrificios, la vivencia religiosa se centró en la observancia de la </a:t>
            </a:r>
            <a:r>
              <a:rPr lang="es-MX" dirty="0" err="1">
                <a:latin typeface="Verdana" panose="020B0604030504040204" pitchFamily="34" charset="0"/>
                <a:ea typeface="Verdana" panose="020B0604030504040204" pitchFamily="34" charset="0"/>
                <a:cs typeface="Verdana" panose="020B0604030504040204" pitchFamily="34" charset="0"/>
              </a:rPr>
              <a:t>Torah</a:t>
            </a:r>
            <a:r>
              <a:rPr lang="es-MX" dirty="0">
                <a:latin typeface="Verdana" panose="020B0604030504040204" pitchFamily="34" charset="0"/>
                <a:ea typeface="Verdana" panose="020B0604030504040204" pitchFamily="34" charset="0"/>
                <a:cs typeface="Verdana" panose="020B0604030504040204" pitchFamily="34" charset="0"/>
              </a:rPr>
              <a:t> (la Palabra de Dios) y en el culto en las sinagogas. Esta reorganización iniciada en </a:t>
            </a:r>
            <a:r>
              <a:rPr lang="es-MX" dirty="0" err="1">
                <a:latin typeface="Verdana" panose="020B0604030504040204" pitchFamily="34" charset="0"/>
                <a:ea typeface="Verdana" panose="020B0604030504040204" pitchFamily="34" charset="0"/>
                <a:cs typeface="Verdana" panose="020B0604030504040204" pitchFamily="34" charset="0"/>
              </a:rPr>
              <a:t>Jamnia</a:t>
            </a:r>
            <a:r>
              <a:rPr lang="es-MX" dirty="0">
                <a:latin typeface="Verdana" panose="020B0604030504040204" pitchFamily="34" charset="0"/>
                <a:ea typeface="Verdana" panose="020B0604030504040204" pitchFamily="34" charset="0"/>
                <a:cs typeface="Verdana" panose="020B0604030504040204" pitchFamily="34" charset="0"/>
              </a:rPr>
              <a:t> permitió que el judaísmo sobreviviese hasta nuestros días.</a:t>
            </a:r>
            <a:endParaRPr lang="en-US"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endParaRPr lang="en-US"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389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1199" y="735271"/>
            <a:ext cx="10761133" cy="5355312"/>
          </a:xfrm>
          <a:prstGeom prst="rect">
            <a:avLst/>
          </a:prstGeom>
        </p:spPr>
        <p:txBody>
          <a:bodyPr wrap="square">
            <a:spAutoFit/>
          </a:bodyPr>
          <a:lstStyle/>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Los rabinos de la escuela de </a:t>
            </a:r>
            <a:r>
              <a:rPr lang="es-MX" dirty="0" err="1" smtClean="0">
                <a:effectLst/>
                <a:latin typeface="Verdana" panose="020B0604030504040204" pitchFamily="34" charset="0"/>
                <a:ea typeface="Calibri" panose="020F0502020204030204" pitchFamily="34" charset="0"/>
                <a:cs typeface="Times New Roman" panose="02020603050405020304" pitchFamily="18" charset="0"/>
              </a:rPr>
              <a:t>Jamnia</a:t>
            </a:r>
            <a:r>
              <a:rPr lang="es-MX" dirty="0" smtClean="0">
                <a:effectLst/>
                <a:latin typeface="Verdana" panose="020B0604030504040204" pitchFamily="34" charset="0"/>
                <a:ea typeface="Calibri" panose="020F0502020204030204" pitchFamily="34" charset="0"/>
                <a:cs typeface="Times New Roman" panose="02020603050405020304" pitchFamily="18" charset="0"/>
              </a:rPr>
              <a:t>, por el uso que hacían de los libros de la Biblia, han determinado fuertemente la fijación del canon de los libros sagrados del judaísmo, aunque este canon no quedara cerrado definitivamente hasta finales del siglo II d.C. Como resultado de este proceso, los libros de Eclesiástico, Sabiduría, Judit, Tobías, Baruc, partes del libro de Daniel (Dn 13 y 14) y los dos libros de Macabeos, escritos o conservados en griego, han ido perdiendo su importancia dentro del judaísmo.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Hoy en día estos libros no forman parte de la Biblia de los judíos. En la época de la Reforma, las iglesias evangélicas, siguiendo la práctica de los judíos, tampoco admitieron estos libros en su canon.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Hay todavía un aspecto más de la reforma rabínica que ha marcado significadamente el judaísmo. Buscando preservar la identidad judía, los rabinos se cerraron totalmente a los diferentes grupos y corrientes dentro del judaísmo de la época.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De esta forma, decidieron expulsar del culto en las sinagogas todas aquellas corrientes contrarias a las enseñanzas de los fariseos. Dentro de estas corrientes estaban aquellos judíos, hombres y mujeres, que aceptaban a Jesús de Nazaret como Mesías, prometido por Dios y esperado por tantas generaciones.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95867" y="1071169"/>
            <a:ext cx="10574866" cy="4801314"/>
          </a:xfrm>
          <a:prstGeom prst="rect">
            <a:avLst/>
          </a:prstGeom>
        </p:spPr>
        <p:txBody>
          <a:bodyPr wrap="square">
            <a:spAutoFit/>
          </a:bodyPr>
          <a:lstStyle/>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Esa decisión fue otra fuente de tensiones y conflictos para las comunidades cristianas. Ellas tenían la seguridad de que Jesús de Nazaret era la culminación de todo el proceso del camino histórico del pueblo de Dios. Se sentían parte integrante del pueblo de Israel y, por eso, no podían entender por qué las autoridades les expulsaban de las sinagogas.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La excomunión sacó a relucir el grave problema de identidad de las comunidades judeocristianas. Había que ponerse en camino. Tenían que hacer una dolorosa travesía en busca de una nueva identidad, nueva casa, nueva comunidad.</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US" dirty="0" smtClean="0">
              <a:effectLst/>
              <a:latin typeface="Times New Roman" panose="02020603050405020304" pitchFamily="18" charset="0"/>
              <a:ea typeface="Times New Roman" panose="02020603050405020304" pitchFamily="18" charset="0"/>
            </a:endParaRPr>
          </a:p>
          <a:p>
            <a:pPr marR="107950" algn="just">
              <a:spcAft>
                <a:spcPts val="0"/>
              </a:spcAft>
            </a:pPr>
            <a:r>
              <a:rPr lang="es-MX" dirty="0" smtClean="0">
                <a:effectLst/>
                <a:latin typeface="Verdana" panose="020B0604030504040204" pitchFamily="34" charset="0"/>
                <a:ea typeface="Calibri" panose="020F0502020204030204" pitchFamily="34" charset="0"/>
                <a:cs typeface="Times New Roman" panose="02020603050405020304" pitchFamily="18" charset="0"/>
              </a:rPr>
              <a:t>Las comunidades que recibieron el evangelio de Mateo Según leemos en el evangelio de Lucas, había muchos escritos intentando relatar las palabras y gestos de Jesús (Lc 1,1). El evangelio de Mateo, aunque ocupa el primer lugar en el Nuevo Testamento, sin embargo no fue el primero que se escribió. Con la guerra judía (66-73), muchas comunidades judeocristianas que habitaban en Judea huyeron para Galilea, la </a:t>
            </a:r>
            <a:r>
              <a:rPr lang="es-MX" dirty="0" err="1" smtClean="0">
                <a:effectLst/>
                <a:latin typeface="Verdana" panose="020B0604030504040204" pitchFamily="34" charset="0"/>
                <a:ea typeface="Calibri" panose="020F0502020204030204" pitchFamily="34" charset="0"/>
                <a:cs typeface="Times New Roman" panose="02020603050405020304" pitchFamily="18" charset="0"/>
              </a:rPr>
              <a:t>Decápolis</a:t>
            </a:r>
            <a:r>
              <a:rPr lang="es-MX" dirty="0" smtClean="0">
                <a:effectLst/>
                <a:latin typeface="Verdana" panose="020B0604030504040204" pitchFamily="34" charset="0"/>
                <a:ea typeface="Calibri" panose="020F0502020204030204" pitchFamily="34" charset="0"/>
                <a:cs typeface="Times New Roman" panose="02020603050405020304" pitchFamily="18" charset="0"/>
              </a:rPr>
              <a:t> y Siria (Mt 4,13.24-25). Allí, se mezclaron con otras comunidades de cristianos galileos, que ya tenían en sus manos el evangelio de Marcos.</a:t>
            </a:r>
          </a:p>
          <a:p>
            <a:pPr marR="107950" algn="just">
              <a:spcAft>
                <a:spcPts val="0"/>
              </a:spcAft>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321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493</TotalTime>
  <Words>2290</Words>
  <Application>Microsoft Office PowerPoint</Application>
  <PresentationFormat>Panorámica</PresentationFormat>
  <Paragraphs>91</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Garamond</vt:lpstr>
      <vt:lpstr>Times New Roman</vt:lpstr>
      <vt:lpstr>Verdana</vt:lpstr>
      <vt:lpstr>Orgánico</vt:lpstr>
      <vt:lpstr>SEMANA BIBLICA 2019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BIBLICA 2019</dc:title>
  <dc:creator>Eduardo Michel Flores</dc:creator>
  <cp:lastModifiedBy>Eduardo Michel Flores</cp:lastModifiedBy>
  <cp:revision>15</cp:revision>
  <dcterms:created xsi:type="dcterms:W3CDTF">2019-07-27T18:56:34Z</dcterms:created>
  <dcterms:modified xsi:type="dcterms:W3CDTF">2019-07-28T03:09:36Z</dcterms:modified>
</cp:coreProperties>
</file>